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88" r:id="rId3"/>
    <p:sldId id="280" r:id="rId4"/>
    <p:sldId id="281" r:id="rId5"/>
    <p:sldId id="282" r:id="rId6"/>
    <p:sldId id="283" r:id="rId7"/>
    <p:sldId id="28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39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4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14375A"/>
                </a:solidFill>
                <a:latin typeface="Circe" panose="020B0502020203020203" pitchFamily="34" charset="0"/>
              </a:defRPr>
            </a:lvl1pPr>
          </a:lstStyle>
          <a:p>
            <a:r>
              <a:rPr lang="en-US" dirty="0"/>
              <a:t>Insert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14375A"/>
                </a:solidFill>
                <a:latin typeface="Circe" panose="020B0502020203020203" pitchFamily="34" charset="0"/>
              </a:defRPr>
            </a:lvl1pPr>
            <a:lvl2pPr>
              <a:defRPr>
                <a:solidFill>
                  <a:srgbClr val="14375A"/>
                </a:solidFill>
                <a:latin typeface="Circe" panose="020B0502020203020203" pitchFamily="34" charset="0"/>
              </a:defRPr>
            </a:lvl2pPr>
            <a:lvl3pPr>
              <a:defRPr>
                <a:solidFill>
                  <a:srgbClr val="14375A"/>
                </a:solidFill>
                <a:latin typeface="Circe" panose="020B0502020203020203" pitchFamily="34" charset="0"/>
              </a:defRPr>
            </a:lvl3pPr>
            <a:lvl4pPr>
              <a:defRPr>
                <a:solidFill>
                  <a:srgbClr val="14375A"/>
                </a:solidFill>
                <a:latin typeface="Circe" panose="020B0502020203020203" pitchFamily="34" charset="0"/>
              </a:defRPr>
            </a:lvl4pPr>
            <a:lvl5pPr>
              <a:defRPr>
                <a:solidFill>
                  <a:srgbClr val="14375A"/>
                </a:solidFill>
                <a:latin typeface="Circe" panose="020B0502020203020203" pitchFamily="34" charset="0"/>
              </a:defRPr>
            </a:lvl5pPr>
          </a:lstStyle>
          <a:p>
            <a:pPr lvl="0"/>
            <a:r>
              <a:rPr lang="en-US" dirty="0"/>
              <a:t>Insert content</a:t>
            </a:r>
          </a:p>
        </p:txBody>
      </p:sp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EEB93214-A9EA-43A5-9B1E-D64F39AC61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25695" y="-3464"/>
            <a:ext cx="569769" cy="56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8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43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0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88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14375A"/>
                </a:solidFill>
                <a:latin typeface="Circe" panose="020B0502020203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EB93214-A9EA-43A5-9B1E-D64F39AC61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25695" y="-3464"/>
            <a:ext cx="569769" cy="56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35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3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656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64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1FE7-D13F-403D-83F6-355D4D0419C6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24180-7950-4B8A-93C4-F3AA68200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43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33C95989-DDC3-4B8F-B727-FE676BD2B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57" y="3084864"/>
            <a:ext cx="4021956" cy="71770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1446AD0B-0721-47FA-918F-5422CDD2EBBC}"/>
              </a:ext>
            </a:extLst>
          </p:cNvPr>
          <p:cNvGrpSpPr/>
          <p:nvPr/>
        </p:nvGrpSpPr>
        <p:grpSpPr>
          <a:xfrm>
            <a:off x="6094490" y="2307553"/>
            <a:ext cx="4124968" cy="2641099"/>
            <a:chOff x="1100254" y="2252547"/>
            <a:chExt cx="4124968" cy="264109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5AEB85B-D6F1-4803-8A5C-92DF3448F7B6}"/>
                </a:ext>
              </a:extLst>
            </p:cNvPr>
            <p:cNvSpPr txBox="1"/>
            <p:nvPr/>
          </p:nvSpPr>
          <p:spPr>
            <a:xfrm>
              <a:off x="1128132" y="2252547"/>
              <a:ext cx="2743200" cy="33855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4375A"/>
                  </a:solidFill>
                  <a:effectLst/>
                  <a:uLnTx/>
                  <a:uFillTx/>
                  <a:latin typeface="Circe"/>
                  <a:ea typeface="+mn-ea"/>
                  <a:cs typeface="+mn-cs"/>
                </a:rPr>
                <a:t>23 February 2022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5FE2312-A8B6-42B1-B73F-624E87BD9F1C}"/>
                </a:ext>
              </a:extLst>
            </p:cNvPr>
            <p:cNvSpPr txBox="1"/>
            <p:nvPr/>
          </p:nvSpPr>
          <p:spPr>
            <a:xfrm>
              <a:off x="1100254" y="2763644"/>
              <a:ext cx="4124968" cy="12003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14375A"/>
                  </a:solidFill>
                  <a:effectLst/>
                  <a:uLnTx/>
                  <a:uFillTx/>
                  <a:latin typeface="Circe"/>
                  <a:ea typeface="+mn-ea"/>
                  <a:cs typeface="+mn-cs"/>
                </a:rPr>
                <a:t>Charity Law:</a:t>
              </a:r>
              <a:br>
                <a:rPr kumimoji="0" lang="en-GB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14375A"/>
                  </a:solidFill>
                  <a:effectLst/>
                  <a:uLnTx/>
                  <a:uFillTx/>
                  <a:latin typeface="Circe"/>
                  <a:ea typeface="+mn-ea"/>
                  <a:cs typeface="+mn-cs"/>
                </a:rPr>
              </a:br>
              <a:r>
                <a:rPr kumimoji="0" lang="en-GB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14375A"/>
                  </a:solidFill>
                  <a:effectLst/>
                  <a:uLnTx/>
                  <a:uFillTx/>
                  <a:latin typeface="Circe"/>
                  <a:ea typeface="+mn-ea"/>
                  <a:cs typeface="+mn-cs"/>
                </a:rPr>
                <a:t>Property Webinar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231379A-94C8-419F-868D-B25D3876C47D}"/>
                </a:ext>
              </a:extLst>
            </p:cNvPr>
            <p:cNvSpPr txBox="1"/>
            <p:nvPr/>
          </p:nvSpPr>
          <p:spPr>
            <a:xfrm>
              <a:off x="1100254" y="4136516"/>
              <a:ext cx="3830746" cy="75713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14375A"/>
                  </a:solidFill>
                  <a:effectLst/>
                  <a:uLnTx/>
                  <a:uFillTx/>
                  <a:latin typeface="Circe"/>
                  <a:ea typeface="+mn-ea"/>
                  <a:cs typeface="Calibri"/>
                </a:rPr>
                <a:t>Robin Fallas</a:t>
              </a: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4375A"/>
                  </a:solidFill>
                  <a:effectLst/>
                  <a:uLnTx/>
                  <a:uFillTx/>
                  <a:latin typeface="Circe"/>
                  <a:ea typeface="+mn-ea"/>
                  <a:cs typeface="Calibri"/>
                </a:rPr>
                <a:t>, Partner (Charities)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14375A"/>
                  </a:solidFill>
                  <a:effectLst/>
                  <a:uLnTx/>
                  <a:uFillTx/>
                  <a:latin typeface="Circe"/>
                  <a:ea typeface="+mn-ea"/>
                  <a:cs typeface="Calibri"/>
                </a:rPr>
                <a:t>Gillian Campbell</a:t>
              </a: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4375A"/>
                  </a:solidFill>
                  <a:effectLst/>
                  <a:uLnTx/>
                  <a:uFillTx/>
                  <a:latin typeface="Circe"/>
                  <a:ea typeface="+mn-ea"/>
                  <a:cs typeface="Calibri"/>
                </a:rPr>
                <a:t>, Partner (Property)</a:t>
              </a:r>
            </a:p>
          </p:txBody>
        </p: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C5F220C-E8E3-4831-975B-E36CF96128AC}"/>
              </a:ext>
            </a:extLst>
          </p:cNvPr>
          <p:cNvCxnSpPr/>
          <p:nvPr/>
        </p:nvCxnSpPr>
        <p:spPr>
          <a:xfrm>
            <a:off x="5379026" y="2331025"/>
            <a:ext cx="1" cy="2311977"/>
          </a:xfrm>
          <a:prstGeom prst="straightConnector1">
            <a:avLst/>
          </a:prstGeom>
          <a:ln w="12700">
            <a:solidFill>
              <a:srgbClr val="1437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0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2D797-DBFF-4D42-8E9C-E170C967F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Granting rights to use your Property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A2772-4DD6-4856-85A7-C30234165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types of agreements can be used? </a:t>
            </a:r>
          </a:p>
          <a:p>
            <a:r>
              <a:rPr lang="en-GB" dirty="0"/>
              <a:t>Leases</a:t>
            </a:r>
          </a:p>
          <a:p>
            <a:r>
              <a:rPr lang="en-GB" dirty="0"/>
              <a:t>Licences</a:t>
            </a:r>
          </a:p>
          <a:p>
            <a:r>
              <a:rPr lang="en-GB" dirty="0"/>
              <a:t>Room Hire Agreements</a:t>
            </a:r>
          </a:p>
          <a:p>
            <a:r>
              <a:rPr lang="en-GB" dirty="0"/>
              <a:t>Service Agreements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BUT ALWAYS HAVE SOMETHING IN WRITING!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0DAFD7-A38D-403A-8A00-EE9E636858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54" t="51" r="16286" b="-51"/>
          <a:stretch/>
        </p:blipFill>
        <p:spPr>
          <a:xfrm>
            <a:off x="9170632" y="0"/>
            <a:ext cx="3021367" cy="68580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59F51305-C8F2-4DEA-BC0E-988D5082C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5695" y="-3464"/>
            <a:ext cx="569769" cy="56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0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2406-2BE1-4450-A80C-5FB3B6CB0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280" y="365125"/>
            <a:ext cx="10515600" cy="1325563"/>
          </a:xfrm>
        </p:spPr>
        <p:txBody>
          <a:bodyPr/>
          <a:lstStyle/>
          <a:p>
            <a:r>
              <a:rPr lang="en-US" dirty="0"/>
              <a:t>Leases/</a:t>
            </a:r>
            <a:r>
              <a:rPr lang="en-US" dirty="0" err="1"/>
              <a:t>Licences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6F49B-42F1-46E2-AD18-8ED8FD74E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80" y="1825625"/>
            <a:ext cx="550045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B5BF0F"/>
                </a:solidFill>
              </a:rPr>
              <a:t>What is a lease? </a:t>
            </a:r>
          </a:p>
          <a:p>
            <a:r>
              <a:rPr lang="en-GB" dirty="0"/>
              <a:t>Real right – binding against successors</a:t>
            </a:r>
          </a:p>
          <a:p>
            <a:r>
              <a:rPr lang="en-GB" dirty="0"/>
              <a:t>Ability to assign a lease</a:t>
            </a:r>
          </a:p>
          <a:p>
            <a:r>
              <a:rPr lang="en-GB" dirty="0"/>
              <a:t>Termination regulated by statute</a:t>
            </a:r>
          </a:p>
          <a:p>
            <a:r>
              <a:rPr lang="en-GB" dirty="0"/>
              <a:t>Subject to LBTT 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76C7B72-7CAD-4707-B046-90F7D7E1E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5695" y="-3464"/>
            <a:ext cx="569769" cy="569769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E44093B-B2C7-487C-AA76-017C210A941B}"/>
              </a:ext>
            </a:extLst>
          </p:cNvPr>
          <p:cNvSpPr txBox="1">
            <a:spLocks/>
          </p:cNvSpPr>
          <p:nvPr/>
        </p:nvSpPr>
        <p:spPr>
          <a:xfrm>
            <a:off x="6410123" y="1825625"/>
            <a:ext cx="55004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B5BF0F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What is a licence?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Not binding on successors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Personal - no right to assign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Not protected by statute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Not subject to LBTT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14375A"/>
              </a:solidFill>
              <a:effectLst/>
              <a:uLnTx/>
              <a:uFillTx/>
              <a:latin typeface="Circe" panose="020B0502020203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59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027F5-277D-41B6-8296-04DD76AE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a </a:t>
            </a:r>
            <a:r>
              <a:rPr lang="en-US" dirty="0" err="1"/>
              <a:t>licence</a:t>
            </a:r>
            <a:r>
              <a:rPr lang="en-US" dirty="0"/>
              <a:t> a lease?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D6F1E-FD62-480E-BF20-850411278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When it grants exclusive possession</a:t>
            </a:r>
          </a:p>
          <a:p>
            <a:endParaRPr lang="en-GB" dirty="0"/>
          </a:p>
          <a:p>
            <a:r>
              <a:rPr lang="en-GB" dirty="0"/>
              <a:t>The occupier pays a fee or rent</a:t>
            </a:r>
          </a:p>
          <a:p>
            <a:endParaRPr lang="en-GB" dirty="0"/>
          </a:p>
          <a:p>
            <a:r>
              <a:rPr lang="en-GB" dirty="0"/>
              <a:t>It is of defined premises e.g. a room </a:t>
            </a:r>
          </a:p>
          <a:p>
            <a:endParaRPr lang="en-GB" dirty="0"/>
          </a:p>
          <a:p>
            <a:r>
              <a:rPr lang="en-GB" dirty="0"/>
              <a:t>It is for a fixed period – </a:t>
            </a:r>
            <a:r>
              <a:rPr lang="en-GB" dirty="0" err="1"/>
              <a:t>e.g</a:t>
            </a:r>
            <a:r>
              <a:rPr lang="en-GB" dirty="0"/>
              <a:t>, a week/a month </a:t>
            </a:r>
            <a:br>
              <a:rPr lang="en-GB" dirty="0"/>
            </a:br>
            <a:r>
              <a:rPr lang="en-GB" dirty="0"/>
              <a:t>not hourly 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334002-7A5B-471B-942E-1FA55EAE5CD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4" r="52578"/>
          <a:stretch/>
        </p:blipFill>
        <p:spPr>
          <a:xfrm>
            <a:off x="9170632" y="0"/>
            <a:ext cx="3021367" cy="68580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66983E9-B50F-4ABA-9316-3357EB01F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5695" y="-3464"/>
            <a:ext cx="569769" cy="56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31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1D04C-7231-4396-B6F0-0540F20F3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391"/>
            <a:ext cx="10515600" cy="1579085"/>
          </a:xfrm>
        </p:spPr>
        <p:txBody>
          <a:bodyPr/>
          <a:lstStyle/>
          <a:p>
            <a:r>
              <a:rPr lang="en-US" dirty="0"/>
              <a:t>Considerations when to use a </a:t>
            </a:r>
            <a:br>
              <a:rPr lang="en-US" dirty="0"/>
            </a:br>
            <a:r>
              <a:rPr lang="en-US" dirty="0"/>
              <a:t>Lease or a </a:t>
            </a:r>
            <a:r>
              <a:rPr lang="en-US" dirty="0" err="1"/>
              <a:t>Licence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49370-3AE8-4E6A-8CD1-76DC4EC69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2069"/>
            <a:ext cx="7648852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Duration</a:t>
            </a:r>
            <a:r>
              <a:rPr lang="en-GB" dirty="0"/>
              <a:t> </a:t>
            </a:r>
          </a:p>
          <a:p>
            <a:r>
              <a:rPr lang="en-GB" dirty="0"/>
              <a:t>longer term usually a lease </a:t>
            </a:r>
          </a:p>
          <a:p>
            <a:r>
              <a:rPr lang="en-GB" dirty="0"/>
              <a:t>short term Licence or short form Lease</a:t>
            </a:r>
          </a:p>
          <a:p>
            <a:pPr marL="0" indent="0">
              <a:buNone/>
            </a:pPr>
            <a:r>
              <a:rPr lang="en-GB" b="1" dirty="0"/>
              <a:t>Premises</a:t>
            </a:r>
          </a:p>
          <a:p>
            <a:pPr marL="0" indent="0">
              <a:buNone/>
            </a:pPr>
            <a:r>
              <a:rPr lang="en-GB" dirty="0"/>
              <a:t>Exclusive occupier  - Lease</a:t>
            </a:r>
          </a:p>
          <a:p>
            <a:pPr marL="0" indent="0">
              <a:buNone/>
            </a:pPr>
            <a:r>
              <a:rPr lang="en-GB" dirty="0"/>
              <a:t>Others using premises - Licence</a:t>
            </a:r>
          </a:p>
          <a:p>
            <a:pPr marL="0" indent="0">
              <a:buNone/>
            </a:pPr>
            <a:r>
              <a:rPr lang="en-GB" b="1" dirty="0"/>
              <a:t>Occupier</a:t>
            </a:r>
          </a:p>
          <a:p>
            <a:r>
              <a:rPr lang="en-GB" dirty="0"/>
              <a:t>Occupier may change - Lease</a:t>
            </a:r>
          </a:p>
          <a:p>
            <a:r>
              <a:rPr lang="en-GB" dirty="0"/>
              <a:t>Wish to grant right to specific person or group - Licence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97C7F5-7A84-41EC-9BBD-439AAEE4C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2" r="16942"/>
          <a:stretch/>
        </p:blipFill>
        <p:spPr>
          <a:xfrm>
            <a:off x="9170633" y="0"/>
            <a:ext cx="3021367" cy="68580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0741B92E-3262-4EEC-9D06-22A6FCC18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5695" y="-3464"/>
            <a:ext cx="569769" cy="56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6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6C61A-262B-457F-A905-B08339F3C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 Hire &amp; Service Agreements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8E3E05-2219-4415-918D-D76835B1C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80" y="1825625"/>
            <a:ext cx="5500456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B5BF0F"/>
                </a:solidFill>
              </a:rPr>
              <a:t>Room Hire Agreements</a:t>
            </a:r>
          </a:p>
          <a:p>
            <a:r>
              <a:rPr lang="en-GB" dirty="0"/>
              <a:t>Suitable for short term use of a facility or room</a:t>
            </a:r>
          </a:p>
          <a:p>
            <a:r>
              <a:rPr lang="en-GB" dirty="0"/>
              <a:t>Fee payable by hourly rate</a:t>
            </a:r>
          </a:p>
          <a:p>
            <a:r>
              <a:rPr lang="en-GB" dirty="0"/>
              <a:t>Occupier limited obligations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529D40E-4799-451F-BBC5-18E3218E1DDD}"/>
              </a:ext>
            </a:extLst>
          </p:cNvPr>
          <p:cNvSpPr txBox="1">
            <a:spLocks/>
          </p:cNvSpPr>
          <p:nvPr/>
        </p:nvSpPr>
        <p:spPr>
          <a:xfrm>
            <a:off x="6410123" y="1825625"/>
            <a:ext cx="55004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375A"/>
                </a:solidFill>
                <a:latin typeface="Circe" panose="020B0502020203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B5BF0F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Service Agreements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Suitable for use of space or a desk within a room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When providing services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eg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 photocopying/reception/data facilities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4375A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Can have “all inclusive” fee or additional fees for extra services</a:t>
            </a:r>
          </a:p>
        </p:txBody>
      </p:sp>
    </p:spTree>
    <p:extLst>
      <p:ext uri="{BB962C8B-B14F-4D97-AF65-F5344CB8AC3E}">
        <p14:creationId xmlns:p14="http://schemas.microsoft.com/office/powerpoint/2010/main" val="202327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646CF-A535-410E-9DE8-95B6BFCE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to consider for all occupancy rights</a:t>
            </a: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657D26-16F6-4B2C-A769-5852F98FFE93}"/>
              </a:ext>
            </a:extLst>
          </p:cNvPr>
          <p:cNvSpPr/>
          <p:nvPr/>
        </p:nvSpPr>
        <p:spPr>
          <a:xfrm>
            <a:off x="264480" y="2045795"/>
            <a:ext cx="2228296" cy="1884286"/>
          </a:xfrm>
          <a:prstGeom prst="ellipse">
            <a:avLst/>
          </a:prstGeom>
          <a:solidFill>
            <a:srgbClr val="14375A"/>
          </a:solidFill>
          <a:ln>
            <a:solidFill>
              <a:srgbClr val="143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Be clear on responsibilities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0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971D1D5-57F1-455C-BC2C-1919BDDF909A}"/>
              </a:ext>
            </a:extLst>
          </p:cNvPr>
          <p:cNvSpPr/>
          <p:nvPr/>
        </p:nvSpPr>
        <p:spPr>
          <a:xfrm>
            <a:off x="1801797" y="3784107"/>
            <a:ext cx="2228296" cy="1884286"/>
          </a:xfrm>
          <a:prstGeom prst="ellipse">
            <a:avLst/>
          </a:prstGeom>
          <a:solidFill>
            <a:srgbClr val="B5BF0F"/>
          </a:solidFill>
          <a:ln>
            <a:solidFill>
              <a:srgbClr val="143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Who maintains/repairs?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0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294D52C-C50B-4071-9ADE-E5626759FAD0}"/>
              </a:ext>
            </a:extLst>
          </p:cNvPr>
          <p:cNvSpPr/>
          <p:nvPr/>
        </p:nvSpPr>
        <p:spPr>
          <a:xfrm>
            <a:off x="3372406" y="2045795"/>
            <a:ext cx="2228296" cy="1884286"/>
          </a:xfrm>
          <a:prstGeom prst="ellipse">
            <a:avLst/>
          </a:prstGeom>
          <a:solidFill>
            <a:srgbClr val="14375A"/>
          </a:solidFill>
          <a:ln>
            <a:solidFill>
              <a:srgbClr val="143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Insurance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0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BA213A9-CBB8-4A01-9390-E89BE99C24C4}"/>
              </a:ext>
            </a:extLst>
          </p:cNvPr>
          <p:cNvSpPr/>
          <p:nvPr/>
        </p:nvSpPr>
        <p:spPr>
          <a:xfrm>
            <a:off x="4909723" y="3784107"/>
            <a:ext cx="2228296" cy="1884286"/>
          </a:xfrm>
          <a:prstGeom prst="ellipse">
            <a:avLst/>
          </a:prstGeom>
          <a:solidFill>
            <a:srgbClr val="B5BF0F"/>
          </a:solidFill>
          <a:ln>
            <a:solidFill>
              <a:srgbClr val="143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Public liability insurance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0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95B5AE-D6E3-4320-B7EA-AE0D0318EC1A}"/>
              </a:ext>
            </a:extLst>
          </p:cNvPr>
          <p:cNvSpPr/>
          <p:nvPr/>
        </p:nvSpPr>
        <p:spPr>
          <a:xfrm>
            <a:off x="6535815" y="2045795"/>
            <a:ext cx="2228296" cy="1884286"/>
          </a:xfrm>
          <a:prstGeom prst="ellipse">
            <a:avLst/>
          </a:prstGeom>
          <a:solidFill>
            <a:srgbClr val="14375A"/>
          </a:solidFill>
          <a:ln>
            <a:solidFill>
              <a:srgbClr val="143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Statutory compliance, e.g. fire regulations, health &amp; safety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0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DA8955-D89D-447A-A77E-5823326FD477}"/>
              </a:ext>
            </a:extLst>
          </p:cNvPr>
          <p:cNvSpPr/>
          <p:nvPr/>
        </p:nvSpPr>
        <p:spPr>
          <a:xfrm>
            <a:off x="8073132" y="3784107"/>
            <a:ext cx="2228296" cy="1884286"/>
          </a:xfrm>
          <a:prstGeom prst="ellipse">
            <a:avLst/>
          </a:prstGeom>
          <a:solidFill>
            <a:srgbClr val="B5BF0F"/>
          </a:solidFill>
          <a:ln>
            <a:solidFill>
              <a:srgbClr val="143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Compliance with regulations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0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2E4C552-9C45-4C45-A4C1-D67DF927F022}"/>
              </a:ext>
            </a:extLst>
          </p:cNvPr>
          <p:cNvSpPr/>
          <p:nvPr/>
        </p:nvSpPr>
        <p:spPr>
          <a:xfrm>
            <a:off x="9699224" y="2045795"/>
            <a:ext cx="2228296" cy="1884286"/>
          </a:xfrm>
          <a:prstGeom prst="ellipse">
            <a:avLst/>
          </a:prstGeom>
          <a:solidFill>
            <a:srgbClr val="14375A"/>
          </a:solidFill>
          <a:ln>
            <a:solidFill>
              <a:srgbClr val="143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0"/>
                <a:ea typeface="+mn-ea"/>
                <a:cs typeface="+mn-cs"/>
              </a:rPr>
              <a:t>Ability to terminate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19268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cRoberts 2022 Presentation.pptx" id="{2281D9DF-7F8B-464D-B6B9-292329279A7B}" vid="{45E612DA-259A-4FE1-BF05-7E705BBABD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300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Circe</vt:lpstr>
      <vt:lpstr>1_Office Theme</vt:lpstr>
      <vt:lpstr>PowerPoint Presentation</vt:lpstr>
      <vt:lpstr>Granting rights to use your Property</vt:lpstr>
      <vt:lpstr>Leases/Licences</vt:lpstr>
      <vt:lpstr>When is a licence a lease?</vt:lpstr>
      <vt:lpstr>Considerations when to use a  Lease or a Licence</vt:lpstr>
      <vt:lpstr>Room Hire &amp; Service Agreements</vt:lpstr>
      <vt:lpstr>Factors to consider for all occupancy rights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COSS DTAS</dc:creator>
  <cp:lastModifiedBy>COSS DTAS</cp:lastModifiedBy>
  <cp:revision>1</cp:revision>
  <dcterms:created xsi:type="dcterms:W3CDTF">2022-10-04T15:31:55Z</dcterms:created>
  <dcterms:modified xsi:type="dcterms:W3CDTF">2022-10-04T15:35:39Z</dcterms:modified>
</cp:coreProperties>
</file>